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3" r:id="rId2"/>
    <p:sldId id="294" r:id="rId3"/>
    <p:sldId id="322" r:id="rId4"/>
    <p:sldId id="337" r:id="rId5"/>
    <p:sldId id="324" r:id="rId6"/>
    <p:sldId id="331" r:id="rId7"/>
    <p:sldId id="287" r:id="rId8"/>
    <p:sldId id="290" r:id="rId9"/>
    <p:sldId id="314" r:id="rId10"/>
    <p:sldId id="333" r:id="rId11"/>
    <p:sldId id="332" r:id="rId12"/>
    <p:sldId id="330" r:id="rId13"/>
    <p:sldId id="328" r:id="rId14"/>
    <p:sldId id="320" r:id="rId15"/>
    <p:sldId id="334" r:id="rId16"/>
    <p:sldId id="335" r:id="rId17"/>
    <p:sldId id="310" r:id="rId1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2E2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14CE34C-4E3F-41CD-9352-65B20421870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EC4B65E-4FE1-41B9-896A-D39490E40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55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EF6C989-5C37-43A3-A1CD-BDD564018E4C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731313B-3CA4-46F1-83A8-9B5B1115F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99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1313B-3CA4-46F1-83A8-9B5B1115F5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9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1313B-3CA4-46F1-83A8-9B5B1115F5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1313B-3CA4-46F1-83A8-9B5B1115F5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4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10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D6B1B3-F1FC-411D-B349-86BD7C3F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7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D6B1B3-F1FC-411D-B349-86BD7C3F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63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D6B1B3-F1FC-411D-B349-86BD7C3F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1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28" y="352401"/>
            <a:ext cx="10515600" cy="726556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763" y="1033873"/>
            <a:ext cx="10515600" cy="4634592"/>
          </a:xfrm>
          <a:ln>
            <a:noFill/>
          </a:ln>
        </p:spPr>
        <p:txBody>
          <a:bodyPr>
            <a:normAutofit/>
          </a:bodyPr>
          <a:lstStyle>
            <a:lvl1pPr marL="685800" indent="-4572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1pPr>
            <a:lvl2pPr marL="102870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2pPr>
            <a:lvl3pPr marL="1485900" indent="-3429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3pPr>
            <a:lvl4pPr marL="1885950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4pPr>
            <a:lvl5pPr marL="2343150" indent="-28575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8E6F78C-A0D9-4870-9D22-BA2F68D4605D}"/>
              </a:ext>
            </a:extLst>
          </p:cNvPr>
          <p:cNvCxnSpPr/>
          <p:nvPr userDrawn="1"/>
        </p:nvCxnSpPr>
        <p:spPr>
          <a:xfrm>
            <a:off x="730046" y="6341530"/>
            <a:ext cx="1105883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70C0">
                    <a:lumMod val="98000"/>
                    <a:lumOff val="2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A5B6A0D-366F-4184-8797-642A08DDEFF7}"/>
              </a:ext>
            </a:extLst>
          </p:cNvPr>
          <p:cNvCxnSpPr/>
          <p:nvPr userDrawn="1"/>
        </p:nvCxnSpPr>
        <p:spPr>
          <a:xfrm>
            <a:off x="710380" y="850934"/>
            <a:ext cx="1105883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70C0">
                    <a:lumMod val="98000"/>
                    <a:lumOff val="2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BCSIR - Home | Facebook">
            <a:extLst>
              <a:ext uri="{FF2B5EF4-FFF2-40B4-BE49-F238E27FC236}">
                <a16:creationId xmlns:a16="http://schemas.microsoft.com/office/drawing/2014/main" xmlns="" id="{85F7F5DA-79CB-4B2E-B034-6B4130533D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756" y="171312"/>
            <a:ext cx="635214" cy="6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098AC30F-44A1-4031-929A-58CD1DD6B5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490" y="187214"/>
            <a:ext cx="640080" cy="6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5C89D19B-402A-4039-B8C8-369350476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19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70C0"/>
                </a:solidFill>
              </a:defRPr>
            </a:lvl1pPr>
          </a:lstStyle>
          <a:p>
            <a:fld id="{AAD6B1B3-F1FC-411D-B349-86BD7C3F4E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xmlns="" id="{29B1F236-6929-4E49-BD91-3E7014919D8C}"/>
              </a:ext>
            </a:extLst>
          </p:cNvPr>
          <p:cNvSpPr txBox="1">
            <a:spLocks/>
          </p:cNvSpPr>
          <p:nvPr userDrawn="1"/>
        </p:nvSpPr>
        <p:spPr>
          <a:xfrm>
            <a:off x="5344885" y="640019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28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0" dirty="0"/>
              <a:t>Md. Imam </a:t>
            </a:r>
            <a:r>
              <a:rPr lang="en-US" sz="1400" b="0" dirty="0" err="1"/>
              <a:t>Sohel</a:t>
            </a:r>
            <a:r>
              <a:rPr lang="en-US" sz="1400" b="0" dirty="0"/>
              <a:t> Hossain, SSO, LRI, BCSIR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0E42A3DB-1BCC-4853-BCBC-C372EBD4D9D8}"/>
              </a:ext>
            </a:extLst>
          </p:cNvPr>
          <p:cNvSpPr txBox="1">
            <a:spLocks/>
          </p:cNvSpPr>
          <p:nvPr userDrawn="1"/>
        </p:nvSpPr>
        <p:spPr>
          <a:xfrm>
            <a:off x="838200" y="6400191"/>
            <a:ext cx="42372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2800" b="1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/>
              <a:t>BCSIR Congress-2023: Smart </a:t>
            </a:r>
            <a:r>
              <a:rPr lang="en-US" sz="1400" b="0" dirty="0" smtClean="0"/>
              <a:t>Bangladesh</a:t>
            </a:r>
            <a:r>
              <a:rPr lang="en-US" sz="1400" b="0" baseline="0" dirty="0" smtClean="0"/>
              <a:t> </a:t>
            </a:r>
            <a:r>
              <a:rPr lang="en-US" sz="1400" b="0" dirty="0" smtClean="0"/>
              <a:t>of Tomorrow </a:t>
            </a:r>
            <a:r>
              <a:rPr lang="en-US" sz="1400" b="0" dirty="0"/>
              <a:t>is the Science of Today</a:t>
            </a:r>
          </a:p>
          <a:p>
            <a:pPr algn="l"/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05023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bg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bg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bg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bg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bg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70" y="372109"/>
            <a:ext cx="10515600" cy="726556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380" y="1415845"/>
            <a:ext cx="6199706" cy="4852628"/>
          </a:xfrm>
          <a:ln>
            <a:noFill/>
          </a:ln>
        </p:spPr>
        <p:txBody>
          <a:bodyPr>
            <a:normAutofit/>
          </a:bodyPr>
          <a:lstStyle>
            <a:lvl1pPr marL="685800" indent="-45720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1pPr>
            <a:lvl2pPr marL="1028700" indent="-34290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2pPr>
            <a:lvl3pPr marL="1485900" indent="-34290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3pPr>
            <a:lvl4pPr marL="1885950" indent="-28575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4pPr>
            <a:lvl5pPr marL="2343150" indent="-28575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70C0"/>
              </a:buClr>
              <a:buSzPct val="90000"/>
              <a:buFont typeface="Wingdings" panose="05000000000000000000" pitchFamily="2" charset="2"/>
              <a:buChar char="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019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fld id="{AAD6B1B3-F1FC-411D-B349-86BD7C3F4E9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8E6F78C-A0D9-4870-9D22-BA2F68D4605D}"/>
              </a:ext>
            </a:extLst>
          </p:cNvPr>
          <p:cNvCxnSpPr/>
          <p:nvPr userDrawn="1"/>
        </p:nvCxnSpPr>
        <p:spPr>
          <a:xfrm>
            <a:off x="730046" y="6341530"/>
            <a:ext cx="1105883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70C0">
                    <a:lumMod val="98000"/>
                    <a:lumOff val="2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A5B6A0D-366F-4184-8797-642A08DDEFF7}"/>
              </a:ext>
            </a:extLst>
          </p:cNvPr>
          <p:cNvCxnSpPr/>
          <p:nvPr userDrawn="1"/>
        </p:nvCxnSpPr>
        <p:spPr>
          <a:xfrm>
            <a:off x="710380" y="850934"/>
            <a:ext cx="1105883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70C0">
                    <a:lumMod val="98000"/>
                    <a:lumOff val="2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BCSIR - Home | Facebook">
            <a:extLst>
              <a:ext uri="{FF2B5EF4-FFF2-40B4-BE49-F238E27FC236}">
                <a16:creationId xmlns:a16="http://schemas.microsoft.com/office/drawing/2014/main" xmlns="" id="{85F7F5DA-79CB-4B2E-B034-6B4130533D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756" y="171312"/>
            <a:ext cx="635214" cy="6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098AC30F-44A1-4031-929A-58CD1DD6B5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490" y="187214"/>
            <a:ext cx="640080" cy="6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xmlns="" id="{BAA63DDC-9287-4F55-94ED-54F1969BD97E}"/>
              </a:ext>
            </a:extLst>
          </p:cNvPr>
          <p:cNvSpPr txBox="1">
            <a:spLocks/>
          </p:cNvSpPr>
          <p:nvPr userDrawn="1"/>
        </p:nvSpPr>
        <p:spPr>
          <a:xfrm>
            <a:off x="4731773" y="6385470"/>
            <a:ext cx="2964427" cy="3945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Md. Imam </a:t>
            </a:r>
            <a:r>
              <a:rPr lang="en-US" dirty="0" err="1">
                <a:solidFill>
                  <a:srgbClr val="0070C0"/>
                </a:solidFill>
              </a:rPr>
              <a:t>Sohel</a:t>
            </a:r>
            <a:r>
              <a:rPr lang="en-US" dirty="0">
                <a:solidFill>
                  <a:srgbClr val="0070C0"/>
                </a:solidFill>
              </a:rPr>
              <a:t> Hossain, Senior Scientific Officer, LRI, BCSIR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3C8F4717-E994-4AD8-BEC4-ADCDF06605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10086" y="1416050"/>
            <a:ext cx="5112052" cy="47640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6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D6B1B3-F1FC-411D-B349-86BD7C3F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D6B1B3-F1FC-411D-B349-86BD7C3F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D6B1B3-F1FC-411D-B349-86BD7C3F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2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D6B1B3-F1FC-411D-B349-86BD7C3F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D6B1B3-F1FC-411D-B349-86BD7C3F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4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D6B1B3-F1FC-411D-B349-86BD7C3F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214212"/>
            <a:ext cx="10515600" cy="72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74607"/>
            <a:ext cx="10515600" cy="3411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BFACAC83-529A-4644-A394-D676B5A31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19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70C0"/>
                </a:solidFill>
              </a:defRPr>
            </a:lvl1pPr>
          </a:lstStyle>
          <a:p>
            <a:fld id="{AAD6B1B3-F1FC-411D-B349-86BD7C3F4E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5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mamsohel1991.users.earthengine.app/view/bangladesh-flood-cloud-comput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8324" y="1230004"/>
            <a:ext cx="11977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</a:rPr>
              <a:t>Revolutionizing Flood Monitoring: A Web-Based Application 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</a:rPr>
              <a:t>for Near-Real-Time Observation Using Satellite Imagery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541" y="4063647"/>
            <a:ext cx="10515600" cy="2258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b="1" dirty="0">
                <a:ea typeface="Tahoma" panose="020B0604030504040204" pitchFamily="34" charset="0"/>
                <a:cs typeface="Arial" panose="020B0604020202020204" pitchFamily="34" charset="0"/>
              </a:rPr>
              <a:t>Md. Imam </a:t>
            </a:r>
            <a:r>
              <a:rPr lang="en-US" sz="2400" b="1" dirty="0" err="1">
                <a:ea typeface="Tahoma" panose="020B0604030504040204" pitchFamily="34" charset="0"/>
                <a:cs typeface="Arial" panose="020B0604020202020204" pitchFamily="34" charset="0"/>
              </a:rPr>
              <a:t>Sohel</a:t>
            </a:r>
            <a:r>
              <a:rPr lang="en-US" sz="2400" b="1" dirty="0">
                <a:ea typeface="Tahoma" panose="020B0604030504040204" pitchFamily="34" charset="0"/>
                <a:cs typeface="Arial" panose="020B0604020202020204" pitchFamily="34" charset="0"/>
              </a:rPr>
              <a:t> Hossain</a:t>
            </a:r>
            <a:endParaRPr lang="en-US" sz="2400" b="1" baseline="30000" dirty="0"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ea typeface="Tahoma" panose="020B0604030504040204" pitchFamily="34" charset="0"/>
                <a:cs typeface="Arial" panose="020B0604020202020204" pitchFamily="34" charset="0"/>
              </a:rPr>
              <a:t>Senior Scientific Officer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ea typeface="Tahoma" panose="020B0604030504040204" pitchFamily="34" charset="0"/>
                <a:cs typeface="Arial" panose="020B0604020202020204" pitchFamily="34" charset="0"/>
              </a:rPr>
              <a:t>Leather Research Institute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ea typeface="Tahoma" panose="020B0604030504040204" pitchFamily="34" charset="0"/>
                <a:cs typeface="Arial" panose="020B0604020202020204" pitchFamily="34" charset="0"/>
              </a:rPr>
              <a:t>Bangladesh Council of Scientific and industrial Research (BCSIR)</a:t>
            </a:r>
          </a:p>
        </p:txBody>
      </p:sp>
      <p:pic>
        <p:nvPicPr>
          <p:cNvPr id="8" name="Picture 2" descr="BCSIR - Home | Facebook">
            <a:extLst>
              <a:ext uri="{FF2B5EF4-FFF2-40B4-BE49-F238E27FC236}">
                <a16:creationId xmlns:a16="http://schemas.microsoft.com/office/drawing/2014/main" xmlns="" id="{4EC58BAD-E3C9-410F-BEB5-38377885D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85" y="3030375"/>
            <a:ext cx="635214" cy="6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8E3CF425-3A03-4F6D-8B14-4E87910A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440" y="3046278"/>
            <a:ext cx="640080" cy="6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FFA5830-932D-4BBB-83D2-2CB4FAD68B43}"/>
              </a:ext>
            </a:extLst>
          </p:cNvPr>
          <p:cNvCxnSpPr/>
          <p:nvPr/>
        </p:nvCxnSpPr>
        <p:spPr>
          <a:xfrm>
            <a:off x="730046" y="6341530"/>
            <a:ext cx="1105883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70C0">
                    <a:lumMod val="98000"/>
                    <a:lumOff val="2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6ED9A89-BC92-4FCE-8891-8B439C0F8463}"/>
              </a:ext>
            </a:extLst>
          </p:cNvPr>
          <p:cNvCxnSpPr/>
          <p:nvPr/>
        </p:nvCxnSpPr>
        <p:spPr>
          <a:xfrm>
            <a:off x="710380" y="850934"/>
            <a:ext cx="1105883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070C0">
                    <a:lumMod val="98000"/>
                    <a:lumOff val="200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0CB96A0-8CF5-404E-9A94-54A31802D810}"/>
              </a:ext>
            </a:extLst>
          </p:cNvPr>
          <p:cNvSpPr txBox="1"/>
          <p:nvPr/>
        </p:nvSpPr>
        <p:spPr>
          <a:xfrm>
            <a:off x="3048965" y="237306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AE" b="0" i="0" dirty="0">
                <a:solidFill>
                  <a:srgbClr val="202124"/>
                </a:solidFill>
                <a:effectLst/>
                <a:latin typeface="+mj-lt"/>
              </a:rPr>
              <a:t>بِسْمِ اللهِ الرَّحْمٰنِ الرَّحِيْمِ “</a:t>
            </a:r>
            <a:endParaRPr lang="en-US" b="0" i="0" dirty="0">
              <a:solidFill>
                <a:srgbClr val="202124"/>
              </a:solidFill>
              <a:effectLst/>
              <a:latin typeface="+mj-lt"/>
            </a:endParaRPr>
          </a:p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+mj-lt"/>
              </a:rPr>
              <a:t>In the name of Allah, the Most Gracious, the Most Merciful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4550" y="6341530"/>
            <a:ext cx="590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BCSIR Congress-2023: Smart Bangladesh of Tomorrow is the Science of Today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5" name="Picture 4" descr="https://lh7-us.googleusercontent.com/slidesz/AGV_vUfLEJJDisP7a5XR0SPOgLEiLMB1SSl0NLPCjOESCrgSBWb6KuWn5hUkmTBEH4cVIj8ka6-8ZuTbARMegY_MSCgxnj5hDWhN2GtaUJukNjt20zGVEcpCJhg9wUn8QO7WrAjQl21g_uSMlWudzlSg6Pl3YQ=s2048?key=h4S5bwEzZqJHXjW5OxYsc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61" y="3047322"/>
            <a:ext cx="601320" cy="60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7-us.googleusercontent.com/slidesz/AGV_vUe-snPtnHODOpNwKSsnpOXSh68oArLlGLxQn420oRaqTpNOIwb9C0exsCnfULAz1FvReO4JoxU13cNxMt0jlgqWUiUuCQKe6hpAPgeiGtor99MeoOW3Fp9Hvw1JdG7fSOHTAWJx8T0lUQTQUYbw5fgw6QE=s2048?key=h4S5bwEzZqJHXjW5OxYsc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34" y="3042232"/>
            <a:ext cx="606410" cy="60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8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89FD023-0202-4E01-B70F-D9044CF4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Findings-Divisional Scale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2DFAF15-3BA2-4612-A6A0-9DADB8A8D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25641" y="475305"/>
            <a:ext cx="6110153" cy="79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61" y="1272413"/>
            <a:ext cx="8807356" cy="49541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5158931-84BB-4932-A1C1-AAAF7E44C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5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63C44DC-D8EB-44C4-BFEE-34FDC967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Findings-District Scale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50DDC31-F8C5-4440-BC73-48ADB8F5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25641" y="475305"/>
            <a:ext cx="6110153" cy="79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741" r="1307" b="3548"/>
          <a:stretch/>
        </p:blipFill>
        <p:spPr>
          <a:xfrm>
            <a:off x="1235679" y="1272413"/>
            <a:ext cx="9778335" cy="483255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CDEFDD5-F214-44EF-8B62-1DD066FF2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9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9DF5632-F777-449C-AFDB-CB1831C1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Findings-Subdistrict/</a:t>
            </a:r>
            <a:r>
              <a:rPr lang="en-US" dirty="0" err="1"/>
              <a:t>Upazila</a:t>
            </a:r>
            <a:r>
              <a:rPr lang="en-US" dirty="0"/>
              <a:t> Scale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EFB9EEA-07CB-4867-A49B-53EEC314B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25641" y="475305"/>
            <a:ext cx="6110153" cy="79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94" y="1272413"/>
            <a:ext cx="8991600" cy="50577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0ED42A-4FA7-435F-9637-7AC8FF770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EAF592D-8504-4EF4-A1EE-9FE7B760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Findings-Future Flood </a:t>
            </a:r>
            <a:r>
              <a:rPr lang="en-US" dirty="0"/>
              <a:t>Mapping and Modelling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910601EF-0C47-4AE0-9004-820DADA3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20" y="959893"/>
            <a:ext cx="3494497" cy="4938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7" y="1452282"/>
            <a:ext cx="7028330" cy="395343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6D810BF-2500-45BB-96B9-8D6700F81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A22F2639-BA49-4C7D-9A21-8327226B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BE69CE8A-06AA-4922-9A87-EF31C4A11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63" y="1064871"/>
            <a:ext cx="11625138" cy="5289630"/>
          </a:xfrm>
        </p:spPr>
        <p:txBody>
          <a:bodyPr>
            <a:noAutofit/>
          </a:bodyPr>
          <a:lstStyle/>
          <a:p>
            <a:r>
              <a:rPr lang="en-US" sz="3200" dirty="0"/>
              <a:t>We </a:t>
            </a:r>
            <a:r>
              <a:rPr lang="en-US" sz="3200" b="1" dirty="0"/>
              <a:t>developed</a:t>
            </a:r>
            <a:r>
              <a:rPr lang="en-US" sz="3200" dirty="0"/>
              <a:t> the App and it is designed in an effective and efficient way to analyze big data</a:t>
            </a:r>
          </a:p>
          <a:p>
            <a:r>
              <a:rPr lang="en-US" sz="3200" dirty="0"/>
              <a:t>It is designed to </a:t>
            </a:r>
            <a:r>
              <a:rPr lang="en-US" sz="3200" b="1" dirty="0"/>
              <a:t>map</a:t>
            </a:r>
            <a:r>
              <a:rPr lang="en-US" sz="3200" dirty="0"/>
              <a:t> local to regional level flood which is aligned with the previous researches</a:t>
            </a:r>
          </a:p>
          <a:p>
            <a:r>
              <a:rPr lang="en-US" sz="3200" dirty="0"/>
              <a:t>However, our app is designed to </a:t>
            </a:r>
            <a:r>
              <a:rPr lang="en-US" sz="3200" b="1" dirty="0"/>
              <a:t>estimate fast and reproducible </a:t>
            </a:r>
            <a:r>
              <a:rPr lang="en-US" sz="3200" dirty="0"/>
              <a:t>flood areal extent, exposed population, cropland and urban area than other studies (Key Contribution)</a:t>
            </a:r>
          </a:p>
          <a:p>
            <a:r>
              <a:rPr lang="en-US" sz="3200" dirty="0"/>
              <a:t>Open a </a:t>
            </a:r>
            <a:r>
              <a:rPr lang="en-US" sz="3200" b="1" dirty="0"/>
              <a:t>platform</a:t>
            </a:r>
            <a:r>
              <a:rPr lang="en-US" sz="3200" dirty="0"/>
              <a:t> for future research -Technical and non technical</a:t>
            </a:r>
          </a:p>
          <a:p>
            <a:r>
              <a:rPr lang="en-US" sz="3200" dirty="0"/>
              <a:t>Specifically, aid to </a:t>
            </a:r>
            <a:r>
              <a:rPr lang="en-US" sz="3200" b="1" dirty="0"/>
              <a:t>understand</a:t>
            </a:r>
            <a:r>
              <a:rPr lang="en-US" sz="3200" dirty="0"/>
              <a:t> natural disaster occurrences and their spatial pattern </a:t>
            </a:r>
          </a:p>
          <a:p>
            <a:r>
              <a:rPr lang="en-US" sz="3200" dirty="0"/>
              <a:t>Thus, increase </a:t>
            </a:r>
            <a:r>
              <a:rPr lang="en-US" sz="3200" b="1" dirty="0"/>
              <a:t>predictive</a:t>
            </a:r>
            <a:r>
              <a:rPr lang="en-US" sz="3200" dirty="0"/>
              <a:t> capabilities for natural hazard events. </a:t>
            </a:r>
          </a:p>
          <a:p>
            <a:r>
              <a:rPr lang="en-US" sz="3200" dirty="0"/>
              <a:t>In the era of big data and cloud computing, our cloud based application will </a:t>
            </a:r>
            <a:r>
              <a:rPr lang="en-US" sz="3200" b="1" dirty="0"/>
              <a:t>increase</a:t>
            </a:r>
            <a:r>
              <a:rPr lang="en-US" sz="3200" dirty="0"/>
              <a:t> the pace at which researchers, policy makers can </a:t>
            </a:r>
            <a:r>
              <a:rPr lang="en-US" sz="3200" b="1" dirty="0"/>
              <a:t>evaluate</a:t>
            </a:r>
            <a:r>
              <a:rPr lang="en-US" sz="3200" dirty="0"/>
              <a:t> flood hazard in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34893E-6D25-40DB-8AA0-938F3913F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9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BCE8E989-F7F2-4F05-BF47-B24786D3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E7B8F6-3618-499F-A828-8237687D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62" y="1415845"/>
            <a:ext cx="11485725" cy="463459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The tool </a:t>
            </a:r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accesses datasets publicly hosted within the Google Earth Engine Data Catalog. While many researchers have the funding to pursue the use of datasets acquired on a </a:t>
            </a:r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near-daily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basis (e.g., from Planet Labs, Inc.), it currently does not have a mechanism for ingesting these data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Validation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of estimated data sets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With all of these limitations, it is important to recognize that Google is regularly making </a:t>
            </a:r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improvements and modifications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to Earth Engine. We intend to monitor these activities and </a:t>
            </a:r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update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the our application as needed to develop with </a:t>
            </a:r>
            <a:r>
              <a:rPr lang="en-US" b="1" dirty="0">
                <a:ea typeface="Tahoma" panose="020B0604030504040204" pitchFamily="34" charset="0"/>
                <a:cs typeface="Tahoma" panose="020B0604030504040204" pitchFamily="34" charset="0"/>
              </a:rPr>
              <a:t>future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changes to Earth Engine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78845893-42FA-48E4-921A-73EC167B386E}"/>
              </a:ext>
            </a:extLst>
          </p:cNvPr>
          <p:cNvSpPr txBox="1">
            <a:spLocks/>
          </p:cNvSpPr>
          <p:nvPr/>
        </p:nvSpPr>
        <p:spPr>
          <a:xfrm>
            <a:off x="438496" y="3025712"/>
            <a:ext cx="11485726" cy="2290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FC0AB6-0C4D-4500-BF99-299DF2230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2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BCE8E989-F7F2-4F05-BF47-B24786D3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78845893-42FA-48E4-921A-73EC167B386E}"/>
              </a:ext>
            </a:extLst>
          </p:cNvPr>
          <p:cNvSpPr txBox="1">
            <a:spLocks/>
          </p:cNvSpPr>
          <p:nvPr/>
        </p:nvSpPr>
        <p:spPr>
          <a:xfrm>
            <a:off x="438496" y="3025712"/>
            <a:ext cx="11485726" cy="2290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Revolutionizing Flood Monitoring using Cloud Computing">
            <a:hlinkClick r:id="" action="ppaction://media"/>
            <a:extLst>
              <a:ext uri="{FF2B5EF4-FFF2-40B4-BE49-F238E27FC236}">
                <a16:creationId xmlns:a16="http://schemas.microsoft.com/office/drawing/2014/main" xmlns="" id="{5978069E-37FB-4D32-9F8D-91634C038B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49" y="914400"/>
            <a:ext cx="9424163" cy="530120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55CBCA7-A087-4833-AB95-312596582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4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E98575E8-6734-4359-868F-9360F224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E1DE8294-FA65-4478-916C-273B2D48F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Notti, D.; </a:t>
            </a:r>
            <a:r>
              <a:rPr lang="en-US" dirty="0" err="1"/>
              <a:t>Giordan</a:t>
            </a:r>
            <a:r>
              <a:rPr lang="en-US" dirty="0"/>
              <a:t>, D.; Caló, F.; Pepe, A.; </a:t>
            </a:r>
            <a:r>
              <a:rPr lang="en-US" dirty="0" err="1"/>
              <a:t>Zucca</a:t>
            </a:r>
            <a:r>
              <a:rPr lang="en-US" dirty="0"/>
              <a:t>, F.; </a:t>
            </a:r>
            <a:r>
              <a:rPr lang="en-US" dirty="0" err="1"/>
              <a:t>Galve</a:t>
            </a:r>
            <a:r>
              <a:rPr lang="en-US" dirty="0"/>
              <a:t>, J.P. Potential and Limitations of Open Satellite Data for Flood Mapping. Remote Sens. 2018, 10, 1673. https://doi.org/10.3390/rs10111673</a:t>
            </a:r>
          </a:p>
          <a:p>
            <a:r>
              <a:rPr lang="en-US" dirty="0"/>
              <a:t>Ali, I.; Cao, C.; </a:t>
            </a:r>
            <a:r>
              <a:rPr lang="en-US" dirty="0" err="1"/>
              <a:t>Naeimi</a:t>
            </a:r>
            <a:r>
              <a:rPr lang="en-US" dirty="0"/>
              <a:t>, V.; </a:t>
            </a:r>
            <a:r>
              <a:rPr lang="en-US" dirty="0" err="1"/>
              <a:t>Paulik</a:t>
            </a:r>
            <a:r>
              <a:rPr lang="en-US" dirty="0"/>
              <a:t>, C.; Wagner, W.  Methods to Remove the Border Noise From Sentinel-1 Synthetic Aperture Radar Data: Implications and Importance </a:t>
            </a:r>
            <a:r>
              <a:rPr lang="en-US" dirty="0" err="1"/>
              <a:t>ForTime</a:t>
            </a:r>
            <a:r>
              <a:rPr lang="en-US" dirty="0"/>
              <a:t>-Series Analysis. IEEE. 2018, 11, 3. https://doi.org/10.1109/JSTARS.2017.2787650</a:t>
            </a:r>
          </a:p>
          <a:p>
            <a:r>
              <a:rPr lang="en-US" dirty="0"/>
              <a:t>Canty, M. &amp; Nielsen, A. </a:t>
            </a:r>
            <a:r>
              <a:rPr lang="en-US" dirty="0" err="1"/>
              <a:t>Spatio</a:t>
            </a:r>
            <a:r>
              <a:rPr lang="en-US" dirty="0"/>
              <a:t>-temporal analysis of change with Sentinel imagery on the Google Earth Engine. ESA Conference on Big Data from Space (</a:t>
            </a:r>
            <a:r>
              <a:rPr lang="en-US" dirty="0" err="1"/>
              <a:t>BiDS</a:t>
            </a:r>
            <a:r>
              <a:rPr lang="en-US" dirty="0"/>
              <a:t>), Toulouse, France. 28-30 Nov 2017. https://doi.org/10.2760/383579</a:t>
            </a:r>
          </a:p>
          <a:p>
            <a:r>
              <a:rPr lang="en-US" dirty="0"/>
              <a:t>Gorelick, N., </a:t>
            </a:r>
            <a:r>
              <a:rPr lang="en-US" dirty="0" err="1"/>
              <a:t>Hancher</a:t>
            </a:r>
            <a:r>
              <a:rPr lang="en-US" dirty="0"/>
              <a:t>, M., Dixon, M., </a:t>
            </a:r>
            <a:r>
              <a:rPr lang="en-US" dirty="0" err="1"/>
              <a:t>Ilyushchenko</a:t>
            </a:r>
            <a:r>
              <a:rPr lang="en-US" dirty="0"/>
              <a:t>, S., </a:t>
            </a:r>
            <a:r>
              <a:rPr lang="en-US" dirty="0" err="1"/>
              <a:t>Thau</a:t>
            </a:r>
            <a:r>
              <a:rPr lang="en-US" dirty="0"/>
              <a:t>, D., and Moore, R.: Google Earth Engine: Planetary-scale geospatial analysis for everyone, Remote Sens. Environ., 202, 18–27, https://doi.org/10.1016/j.rse.2017.06.031, 2017.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D29E6AE-F3C9-4D58-8F31-7DAB96B2E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9ACCD20-45F5-4716-83A4-29C36A53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A125ED4-3A44-4327-AFBC-F63E00C7B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r>
              <a:rPr lang="en-US" dirty="0"/>
              <a:t>World scenario-Pakistan, India, </a:t>
            </a:r>
            <a:r>
              <a:rPr lang="en-US" dirty="0" err="1"/>
              <a:t>Libiya</a:t>
            </a:r>
            <a:endParaRPr lang="en-US" dirty="0"/>
          </a:p>
          <a:p>
            <a:r>
              <a:rPr lang="en-US" dirty="0"/>
              <a:t>Bangladesh overview regarding latest researches</a:t>
            </a:r>
          </a:p>
          <a:p>
            <a:pPr marL="22860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5A3FD95-35EB-4942-B659-CB12F83E9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2EE699-DBC6-43DE-8726-91E8F4D9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84" y="3129280"/>
            <a:ext cx="3057374" cy="3075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C22224-F11F-419D-9A6F-F1BFBB55C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041" y="1493045"/>
            <a:ext cx="6649118" cy="37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FE83AFCC-98C7-49C7-9A05-213EC196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</a:t>
            </a:r>
            <a:r>
              <a:rPr lang="en-US" dirty="0" smtClean="0"/>
              <a:t>gap </a:t>
            </a:r>
            <a:r>
              <a:rPr lang="en-US" dirty="0"/>
              <a:t>with respect to critical analysis of literatures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BA1F8E6D-7A2D-4970-971B-5A33815E6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63" y="1033872"/>
            <a:ext cx="11891356" cy="5089135"/>
          </a:xfrm>
        </p:spPr>
        <p:txBody>
          <a:bodyPr>
            <a:normAutofit/>
          </a:bodyPr>
          <a:lstStyle/>
          <a:p>
            <a:r>
              <a:rPr lang="en-US" sz="3200" dirty="0"/>
              <a:t>Voluminous dataset store and analysis are tough in conventional way</a:t>
            </a:r>
          </a:p>
          <a:p>
            <a:r>
              <a:rPr lang="en-US" sz="3200" dirty="0" smtClean="0"/>
              <a:t>In fact, traditional </a:t>
            </a:r>
            <a:r>
              <a:rPr lang="en-US" sz="3200" dirty="0"/>
              <a:t>analysis is done by trained analysts on high powered computers, which can create a resource barrier for fiscally strained communities or those without advanced training</a:t>
            </a:r>
          </a:p>
          <a:p>
            <a:r>
              <a:rPr lang="en-US" sz="3200" dirty="0" smtClean="0"/>
              <a:t>Moreover, flood </a:t>
            </a:r>
            <a:r>
              <a:rPr lang="en-US" sz="3200" dirty="0"/>
              <a:t>monitoring in field based is expensive as well as time consuming</a:t>
            </a:r>
          </a:p>
          <a:p>
            <a:r>
              <a:rPr lang="en-US" sz="3200" dirty="0"/>
              <a:t>Readily observable field evidence of the largest or most recent natural disasters are difficult</a:t>
            </a:r>
          </a:p>
          <a:p>
            <a:r>
              <a:rPr lang="en-US" sz="3200" dirty="0" smtClean="0"/>
              <a:t>For </a:t>
            </a:r>
            <a:r>
              <a:rPr lang="en-US" sz="3200" dirty="0"/>
              <a:t>example, the timing and extent of a series of </a:t>
            </a:r>
            <a:r>
              <a:rPr lang="en-US" sz="3200" dirty="0" smtClean="0"/>
              <a:t>flooding events </a:t>
            </a:r>
            <a:r>
              <a:rPr lang="en-US" sz="3200" dirty="0"/>
              <a:t>over many years will be difficult and expensive to determine with field methods alone </a:t>
            </a:r>
          </a:p>
          <a:p>
            <a:r>
              <a:rPr lang="en-US" sz="3200" dirty="0" smtClean="0"/>
              <a:t>Apart from that field-verified </a:t>
            </a:r>
            <a:r>
              <a:rPr lang="en-US" sz="3200" dirty="0"/>
              <a:t>inventories of spatially extensive events may take many months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7353" y="282035"/>
            <a:ext cx="10167273" cy="79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111B54A-18FD-4794-B367-5E30F9C90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DAFF4FD6-4B67-40A7-AE9D-F33E691B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Opportunity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0715" y="239743"/>
            <a:ext cx="6110153" cy="79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rgbClr val="7030A0"/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B82F175-4E2C-4198-8A91-80AE01722CC2}"/>
              </a:ext>
            </a:extLst>
          </p:cNvPr>
          <p:cNvGrpSpPr/>
          <p:nvPr/>
        </p:nvGrpSpPr>
        <p:grpSpPr>
          <a:xfrm>
            <a:off x="3048000" y="925989"/>
            <a:ext cx="6096000" cy="5216964"/>
            <a:chOff x="1309066" y="1078957"/>
            <a:chExt cx="4899020" cy="419258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969252FC-6254-4B72-99B2-F5133037BEFD}"/>
                </a:ext>
              </a:extLst>
            </p:cNvPr>
            <p:cNvSpPr/>
            <p:nvPr/>
          </p:nvSpPr>
          <p:spPr>
            <a:xfrm>
              <a:off x="1309066" y="1139634"/>
              <a:ext cx="2766986" cy="2766986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24743E7C-CCC5-4D2F-A356-AB4E204053BA}"/>
                </a:ext>
              </a:extLst>
            </p:cNvPr>
            <p:cNvSpPr/>
            <p:nvPr/>
          </p:nvSpPr>
          <p:spPr>
            <a:xfrm>
              <a:off x="2375082" y="2504556"/>
              <a:ext cx="2766988" cy="2766988"/>
            </a:xfrm>
            <a:prstGeom prst="ellipse">
              <a:avLst/>
            </a:prstGeom>
            <a:solidFill>
              <a:schemeClr val="accent3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1995A33E-2274-4763-B28D-539427EE44B2}"/>
                </a:ext>
              </a:extLst>
            </p:cNvPr>
            <p:cNvSpPr/>
            <p:nvPr/>
          </p:nvSpPr>
          <p:spPr>
            <a:xfrm>
              <a:off x="3441099" y="1078957"/>
              <a:ext cx="2766987" cy="276698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E84A04C-1B8A-4D5D-812C-D191E8B7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4987373-6426-42C6-B17D-E46E41FBA7F8}"/>
              </a:ext>
            </a:extLst>
          </p:cNvPr>
          <p:cNvGrpSpPr/>
          <p:nvPr/>
        </p:nvGrpSpPr>
        <p:grpSpPr>
          <a:xfrm>
            <a:off x="5213338" y="2144557"/>
            <a:ext cx="3347105" cy="3167398"/>
            <a:chOff x="5213338" y="2368077"/>
            <a:chExt cx="3347105" cy="31673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202D624-ECAB-480C-AC11-11FD3151DC22}"/>
                </a:ext>
              </a:extLst>
            </p:cNvPr>
            <p:cNvSpPr txBox="1"/>
            <p:nvPr/>
          </p:nvSpPr>
          <p:spPr>
            <a:xfrm>
              <a:off x="5213338" y="2923425"/>
              <a:ext cx="17653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2060"/>
                  </a:solidFill>
                </a:rPr>
                <a:t>Flood </a:t>
              </a:r>
            </a:p>
            <a:p>
              <a:pPr algn="ctr"/>
              <a:r>
                <a:rPr lang="en-US" sz="1800" b="1" dirty="0">
                  <a:solidFill>
                    <a:srgbClr val="002060"/>
                  </a:solidFill>
                </a:rPr>
                <a:t>Monitoring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6A52A3B-8FD9-44F1-901A-E41D7D9E4B4C}"/>
                </a:ext>
              </a:extLst>
            </p:cNvPr>
            <p:cNvSpPr txBox="1"/>
            <p:nvPr/>
          </p:nvSpPr>
          <p:spPr>
            <a:xfrm>
              <a:off x="7472083" y="2368077"/>
              <a:ext cx="10883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n>
                    <a:solidFill>
                      <a:srgbClr val="00B050"/>
                    </a:solidFill>
                  </a:ln>
                </a:rPr>
                <a:t>Cloud Storage</a:t>
              </a:r>
              <a:endParaRPr lang="en-US" dirty="0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018551B-4D65-4C4F-948C-695E4B385CE1}"/>
                </a:ext>
              </a:extLst>
            </p:cNvPr>
            <p:cNvSpPr txBox="1"/>
            <p:nvPr/>
          </p:nvSpPr>
          <p:spPr>
            <a:xfrm>
              <a:off x="5352904" y="5166143"/>
              <a:ext cx="14861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P</a:t>
              </a: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</a:rPr>
                <a:t>arallel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</a:t>
              </a: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</a:rPr>
                <a:t>omputing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F2D93EE-D4CB-41C0-8150-B72A346A36D5}"/>
              </a:ext>
            </a:extLst>
          </p:cNvPr>
          <p:cNvSpPr txBox="1"/>
          <p:nvPr/>
        </p:nvSpPr>
        <p:spPr>
          <a:xfrm>
            <a:off x="3830297" y="2144557"/>
            <a:ext cx="1088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n>
                  <a:solidFill>
                    <a:srgbClr val="00B050"/>
                  </a:solidFill>
                </a:ln>
                <a:solidFill>
                  <a:srgbClr val="00B0F0"/>
                </a:solidFill>
              </a:rPr>
              <a:t>Big Data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9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DAFF4FD6-4B67-40A7-AE9D-F33E691B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Opportunity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5CE84E86-35A1-49B9-87E9-89E74456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Game Changer</a:t>
            </a:r>
            <a:r>
              <a:rPr lang="en-US" dirty="0"/>
              <a:t>-Google Earth Engine is a remote sensing data analysis platform designed to take advantage of Google’s infrastructure for data storage, access, processing, and visualization (Gorelick et al., 2017)</a:t>
            </a: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0715" y="239743"/>
            <a:ext cx="6110153" cy="79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rgbClr val="7030A0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65418" y="2643975"/>
            <a:ext cx="5440102" cy="3486041"/>
            <a:chOff x="6209350" y="655246"/>
            <a:chExt cx="5181439" cy="3170943"/>
          </a:xfrm>
        </p:grpSpPr>
        <p:pic>
          <p:nvPicPr>
            <p:cNvPr id="9" name="Picture 2" descr="Google Earth Engine: Introduction to Google Earth Eng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350" y="655246"/>
              <a:ext cx="5181439" cy="2914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211322" y="3456857"/>
              <a:ext cx="3906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petabyte= 1024 TB= 1million GB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E84A04C-1B8A-4D5D-812C-D191E8B7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923722" y="5895753"/>
            <a:ext cx="3355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1. </a:t>
            </a:r>
            <a:r>
              <a:rPr lang="en-US" sz="1200" dirty="0" err="1" smtClean="0"/>
              <a:t>Gorelick</a:t>
            </a:r>
            <a:r>
              <a:rPr lang="en-US" sz="1200" dirty="0" smtClean="0"/>
              <a:t> </a:t>
            </a:r>
            <a:r>
              <a:rPr lang="en-US" sz="1200" dirty="0"/>
              <a:t>et al., </a:t>
            </a:r>
            <a:r>
              <a:rPr lang="en-US" sz="1200" dirty="0" smtClean="0"/>
              <a:t>2017.</a:t>
            </a:r>
            <a:r>
              <a:rPr lang="en-US" sz="1200" dirty="0"/>
              <a:t> https://doi.org/10.1016/j.rse.2017.06.031, 2017</a:t>
            </a:r>
          </a:p>
        </p:txBody>
      </p:sp>
    </p:spTree>
    <p:extLst>
      <p:ext uri="{BB962C8B-B14F-4D97-AF65-F5344CB8AC3E}">
        <p14:creationId xmlns:p14="http://schemas.microsoft.com/office/powerpoint/2010/main" val="14912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3F53699-5A40-4361-BCDC-22A82633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A35C64A7-733B-4666-A068-4E8ED4D2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62" y="1033873"/>
            <a:ext cx="11497817" cy="4634592"/>
          </a:xfrm>
        </p:spPr>
        <p:txBody>
          <a:bodyPr>
            <a:noAutofit/>
          </a:bodyPr>
          <a:lstStyle/>
          <a:p>
            <a:r>
              <a:rPr lang="en-US" sz="3200" dirty="0"/>
              <a:t>Develop an cloud based </a:t>
            </a:r>
            <a:r>
              <a:rPr lang="en-US" sz="3200" b="1" dirty="0"/>
              <a:t>application</a:t>
            </a:r>
            <a:r>
              <a:rPr lang="en-US" sz="3200" dirty="0"/>
              <a:t> which could fetch data continuously from voluminous data.</a:t>
            </a:r>
          </a:p>
          <a:p>
            <a:r>
              <a:rPr lang="en-US" sz="3200" b="1" dirty="0"/>
              <a:t>Fast and reproducible estimation </a:t>
            </a:r>
            <a:r>
              <a:rPr lang="en-US" sz="3200" dirty="0"/>
              <a:t>of the damage from local to regional scale regarding flood extent, population exposed, affected cropland and urban areas</a:t>
            </a:r>
          </a:p>
          <a:p>
            <a:r>
              <a:rPr lang="en-US" sz="3200" b="1" dirty="0"/>
              <a:t>Map</a:t>
            </a:r>
            <a:r>
              <a:rPr lang="en-US" sz="3200" dirty="0"/>
              <a:t> flooded affected areas, croplands, populations and urban areas in near real time using Sentinel-1 SAR data, the GEE cloud computing platform</a:t>
            </a:r>
          </a:p>
          <a:p>
            <a:endParaRPr lang="en-US" sz="3200" dirty="0"/>
          </a:p>
          <a:p>
            <a:pPr marL="228600" indent="0">
              <a:buNone/>
            </a:pPr>
            <a:r>
              <a:rPr lang="en-US" sz="3200" b="1" dirty="0"/>
              <a:t>Open a platform</a:t>
            </a:r>
            <a:r>
              <a:rPr lang="en-US" sz="3200" dirty="0"/>
              <a:t> for scientists and non scientists to explore and characterize the spatial pattern of flood by making it </a:t>
            </a:r>
            <a:r>
              <a:rPr lang="en-US" sz="3200" b="1" dirty="0"/>
              <a:t>open source</a:t>
            </a:r>
            <a:r>
              <a:rPr lang="en-US" sz="3200" dirty="0"/>
              <a:t>. The power of parallel computing will </a:t>
            </a:r>
            <a:r>
              <a:rPr lang="en-US" sz="3200" b="1" dirty="0"/>
              <a:t>save</a:t>
            </a:r>
            <a:r>
              <a:rPr lang="en-US" sz="3200" dirty="0"/>
              <a:t> our time for </a:t>
            </a:r>
            <a:r>
              <a:rPr lang="en-US" sz="3200" b="1" dirty="0"/>
              <a:t>understanding</a:t>
            </a:r>
            <a:r>
              <a:rPr lang="en-US" sz="3200" dirty="0"/>
              <a:t> the flood dynamics and spatial pattern for </a:t>
            </a:r>
            <a:r>
              <a:rPr lang="en-US" sz="3200" b="1" dirty="0"/>
              <a:t>predicting </a:t>
            </a:r>
            <a:r>
              <a:rPr lang="en-US" sz="3200" dirty="0"/>
              <a:t>future hazards and eventually </a:t>
            </a:r>
            <a:r>
              <a:rPr lang="en-US" sz="3200" b="1" dirty="0"/>
              <a:t>decision</a:t>
            </a:r>
            <a:r>
              <a:rPr lang="en-US" sz="3200" dirty="0"/>
              <a:t> making. </a:t>
            </a:r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C692BD0-582E-4E3D-BFE1-2226104E3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un-spider.org/sites/default/files/flood_mapping_gee_workflow_1_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571" y="1266881"/>
            <a:ext cx="4194691" cy="48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01725CAE-9E51-451F-A180-218D82C6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C283799-7B63-4749-A41F-3EBD47BD1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differencing</a:t>
            </a:r>
          </a:p>
          <a:p>
            <a:r>
              <a:rPr lang="en-US" dirty="0"/>
              <a:t>Before and during/ after flood</a:t>
            </a:r>
          </a:p>
          <a:p>
            <a:r>
              <a:rPr lang="en-US" dirty="0"/>
              <a:t>Data used</a:t>
            </a:r>
          </a:p>
          <a:p>
            <a:r>
              <a:rPr lang="en-US" dirty="0"/>
              <a:t>Human settlement 2015, Modis 2015</a:t>
            </a:r>
          </a:p>
          <a:p>
            <a:pPr marL="2286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53624" y="6073061"/>
            <a:ext cx="18002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Reference: UN Spider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FE3E45A-D10E-44D9-98A8-5AA7BBE9B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8" name="Picture 4" descr="https://lh7-us.googleusercontent.com/slidesz/AGV_vUfLEJJDisP7a5XR0SPOgLEiLMB1SSl0NLPCjOESCrgSBWb6KuWn5hUkmTBEH4cVIj8ka6-8ZuTbARMegY_MSCgxnj5hDWhN2GtaUJukNjt20zGVEcpCJhg9wUn8QO7WrAjQl21g_uSMlWudzlSg6Pl3YQ=s2048?key=h4S5bwEzZqJHXjW5OxYsc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69" y="471596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1C5D0C0-50D9-4775-A1E2-C1AA847D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Findings-Cloud-Based App Development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62EE278-2503-4B5C-BDB6-AD038D0DB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24244"/>
              </p:ext>
            </p:extLst>
          </p:nvPr>
        </p:nvGraphicFramePr>
        <p:xfrm>
          <a:off x="679601" y="1442745"/>
          <a:ext cx="8127999" cy="30725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4633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5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058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Input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Select area of 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Choose</a:t>
                      </a:r>
                      <a:r>
                        <a:rPr lang="en-US" baseline="0" dirty="0"/>
                        <a:t> an area to observe the flood 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Sylhet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Gaibandha</a:t>
                      </a:r>
                      <a:endParaRPr lang="en-US" dirty="0"/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Select Period Before Floods (start date, end</a:t>
                      </a:r>
                      <a:r>
                        <a:rPr lang="en-US" baseline="0" dirty="0"/>
                        <a:t> date)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range of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date </a:t>
                      </a:r>
                      <a:r>
                        <a:rPr lang="en-US" baseline="0" dirty="0"/>
                        <a:t>prior to the 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01 May</a:t>
                      </a:r>
                      <a:r>
                        <a:rPr lang="en-US" baseline="0" dirty="0"/>
                        <a:t> 2022, 15 May 2022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Select Period During Floods (start date, end</a:t>
                      </a:r>
                      <a:r>
                        <a:rPr lang="en-US" baseline="0" dirty="0"/>
                        <a:t> date)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range of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date </a:t>
                      </a:r>
                      <a:r>
                        <a:rPr lang="en-US" baseline="0" dirty="0"/>
                        <a:t>during the 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 May</a:t>
                      </a:r>
                      <a:r>
                        <a:rPr lang="en-US" baseline="0" dirty="0"/>
                        <a:t> 2022, 30 May 2022</a:t>
                      </a:r>
                      <a:endParaRPr lang="en-US" dirty="0"/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Calculate the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Click to show the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Clear map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Click to clear the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751690"/>
              </p:ext>
            </p:extLst>
          </p:nvPr>
        </p:nvGraphicFramePr>
        <p:xfrm>
          <a:off x="652708" y="5543614"/>
          <a:ext cx="8127999" cy="640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4633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53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Sentinel-1, Revisit</a:t>
                      </a:r>
                      <a:r>
                        <a:rPr lang="en-US" baseline="0" dirty="0"/>
                        <a:t> time 6-12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Copernicus</a:t>
                      </a:r>
                      <a:r>
                        <a:rPr lang="en-US" baseline="0" dirty="0"/>
                        <a:t> SAR(GRD) dataset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53351" y="1007520"/>
            <a:ext cx="9012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>
                <a:hlinkClick r:id="rId2"/>
              </a:rPr>
              <a:t>imamsohel1991.users.earthengine.app/view/bangladesh-flood-cloud-computing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8456" b="11950"/>
          <a:stretch/>
        </p:blipFill>
        <p:spPr>
          <a:xfrm>
            <a:off x="9160910" y="1457325"/>
            <a:ext cx="2497690" cy="46005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EF043A-D8FF-4561-A7CE-676914A29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97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23FBEA4-E6B4-41C8-B932-E4C1E1F3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Findings-Regional Scale Flood </a:t>
            </a:r>
            <a:r>
              <a:rPr lang="en-US" dirty="0" smtClean="0"/>
              <a:t>Mapping and Estimation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BE45231-563B-4EA6-9F7C-DA067902C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22" y="1272413"/>
            <a:ext cx="8890478" cy="50008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506331-6117-4A6C-9388-6A7C52451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AD6B1B3-F1FC-411D-B349-86BD7C3F4E9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0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2">
      <a:majorFont>
        <a:latin typeface="Microsoft Himalaya"/>
        <a:ea typeface=""/>
        <a:cs typeface=""/>
      </a:majorFont>
      <a:minorFont>
        <a:latin typeface="Microsoft Himalay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8269</TotalTime>
  <Words>789</Words>
  <Application>Microsoft Office PowerPoint</Application>
  <PresentationFormat>Widescreen</PresentationFormat>
  <Paragraphs>107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Microsoft Himalaya</vt:lpstr>
      <vt:lpstr>Tahoma</vt:lpstr>
      <vt:lpstr>Times New Roman</vt:lpstr>
      <vt:lpstr>Wingdings</vt:lpstr>
      <vt:lpstr>Office Theme</vt:lpstr>
      <vt:lpstr>PowerPoint Presentation</vt:lpstr>
      <vt:lpstr>Background</vt:lpstr>
      <vt:lpstr>Research gap with respect to critical analysis of literatures</vt:lpstr>
      <vt:lpstr>Research Opportunity</vt:lpstr>
      <vt:lpstr>Research Opportunity</vt:lpstr>
      <vt:lpstr>Objectives</vt:lpstr>
      <vt:lpstr>Methodology</vt:lpstr>
      <vt:lpstr>Findings-Cloud-Based App Development</vt:lpstr>
      <vt:lpstr>Findings-Regional Scale Flood Mapping and Estimation</vt:lpstr>
      <vt:lpstr>Findings-Divisional Scale</vt:lpstr>
      <vt:lpstr>Findings-District Scale</vt:lpstr>
      <vt:lpstr>Findings-Subdistrict/Upazila Scale</vt:lpstr>
      <vt:lpstr>Findings-Future Flood Mapping and Modelling</vt:lpstr>
      <vt:lpstr>Discussion</vt:lpstr>
      <vt:lpstr>Limitations and Future Recommendations</vt:lpstr>
      <vt:lpstr>Conclusion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Imam Sohel</dc:creator>
  <cp:lastModifiedBy>USER</cp:lastModifiedBy>
  <cp:revision>943</cp:revision>
  <cp:lastPrinted>2022-10-13T07:58:05Z</cp:lastPrinted>
  <dcterms:created xsi:type="dcterms:W3CDTF">2019-09-16T18:14:31Z</dcterms:created>
  <dcterms:modified xsi:type="dcterms:W3CDTF">2024-03-03T08:17:28Z</dcterms:modified>
</cp:coreProperties>
</file>